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AD40F0BB-ACF5-4AF5-8F1E-362FC411F065}">
          <p14:sldIdLst>
            <p14:sldId id="257"/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D1C"/>
    <a:srgbClr val="9CB57C"/>
    <a:srgbClr val="4A6038"/>
    <a:srgbClr val="8F9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404" autoAdjust="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de Título"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EC6207D7-637E-C070-D03B-EB3576567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818" cy="685799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21F239FF-CF6D-D9B9-DA5F-A789E9DB3F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95870" cy="5814715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4929E99C-88F7-BC89-7074-29BE87606D1B}"/>
              </a:ext>
            </a:extLst>
          </p:cNvPr>
          <p:cNvSpPr/>
          <p:nvPr/>
        </p:nvSpPr>
        <p:spPr>
          <a:xfrm>
            <a:off x="2728535" y="522019"/>
            <a:ext cx="2938570" cy="3146611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27190B54-07E8-AC9E-D767-C9D26FAE0C8E}"/>
              </a:ext>
            </a:extLst>
          </p:cNvPr>
          <p:cNvSpPr txBox="1"/>
          <p:nvPr/>
        </p:nvSpPr>
        <p:spPr>
          <a:xfrm>
            <a:off x="3594846" y="1362637"/>
            <a:ext cx="7915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3500" b="1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76º Congresso Nacional de Botânica</a:t>
            </a:r>
          </a:p>
          <a:p>
            <a:pPr algn="l"/>
            <a:r>
              <a:rPr lang="pt-BR" sz="30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XV Encontro de Botânicos do Centro-Oeste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xmlns="" id="{285D67DC-5DE3-F428-CDC8-2266611087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H="1">
            <a:off x="8409338" y="3075338"/>
            <a:ext cx="3693460" cy="3871864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446A5EB0-9E5E-7F98-F2C8-DAA3FA531756}"/>
              </a:ext>
            </a:extLst>
          </p:cNvPr>
          <p:cNvSpPr txBox="1"/>
          <p:nvPr/>
        </p:nvSpPr>
        <p:spPr>
          <a:xfrm>
            <a:off x="4545104" y="3140826"/>
            <a:ext cx="6033252" cy="527804"/>
          </a:xfrm>
          <a:prstGeom prst="roundRect">
            <a:avLst/>
          </a:prstGeom>
          <a:solidFill>
            <a:srgbClr val="9CB57C"/>
          </a:solidFill>
          <a:ln>
            <a:solidFill>
              <a:srgbClr val="9CB57C"/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Valorização da Flora e da Funga do Brasil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33A20275-6FDD-4ED2-2863-84C1C994E7E0}"/>
              </a:ext>
            </a:extLst>
          </p:cNvPr>
          <p:cNvSpPr txBox="1"/>
          <p:nvPr/>
        </p:nvSpPr>
        <p:spPr>
          <a:xfrm>
            <a:off x="4643710" y="4135906"/>
            <a:ext cx="5853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a 16 de Outubro de 2026</a:t>
            </a:r>
          </a:p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Campo Grande, Mato Grosso do Sul, Brasil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xmlns="" id="{781336A1-E69E-4505-8FCA-361F29CE3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3" y="5348736"/>
            <a:ext cx="1299211" cy="14400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xmlns="" id="{77414322-6FFA-4EBE-DA45-9C81578070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023" y="5888736"/>
            <a:ext cx="1026402" cy="9000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xmlns="" id="{73561823-1BAE-05F3-1F78-15D6BC4778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t="16146" r="7162" b="15922"/>
          <a:stretch>
            <a:fillRect/>
          </a:stretch>
        </p:blipFill>
        <p:spPr>
          <a:xfrm>
            <a:off x="7356359" y="6028888"/>
            <a:ext cx="1092061" cy="619696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7910A41D-606F-0B8D-320C-510986283B8E}"/>
              </a:ext>
            </a:extLst>
          </p:cNvPr>
          <p:cNvSpPr txBox="1"/>
          <p:nvPr/>
        </p:nvSpPr>
        <p:spPr>
          <a:xfrm>
            <a:off x="54464" y="506506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Promotora: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D21E1FEB-4E2C-1F82-C774-BFB27A9EE601}"/>
              </a:ext>
            </a:extLst>
          </p:cNvPr>
          <p:cNvSpPr txBox="1"/>
          <p:nvPr/>
        </p:nvSpPr>
        <p:spPr>
          <a:xfrm>
            <a:off x="5468370" y="5603972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Realizadora: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C4BBD539-C7CF-73D6-82A8-C35FFAABF322}"/>
              </a:ext>
            </a:extLst>
          </p:cNvPr>
          <p:cNvSpPr txBox="1"/>
          <p:nvPr/>
        </p:nvSpPr>
        <p:spPr>
          <a:xfrm>
            <a:off x="7238341" y="5599172"/>
            <a:ext cx="2118937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 na organização: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xmlns="" id="{79E4EC19-AE6C-612C-A1D7-CA39A994ED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8185" y="6155282"/>
            <a:ext cx="1080000" cy="332524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xmlns="" id="{E02C3F03-3CF0-14D9-EFE3-19B5054B6E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115" y="5832962"/>
            <a:ext cx="787912" cy="900000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xmlns="" id="{39619F86-B165-E192-481F-403053F9150E}"/>
              </a:ext>
            </a:extLst>
          </p:cNvPr>
          <p:cNvSpPr txBox="1"/>
          <p:nvPr/>
        </p:nvSpPr>
        <p:spPr>
          <a:xfrm>
            <a:off x="9965692" y="5599172"/>
            <a:ext cx="831639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Apoio:</a:t>
            </a:r>
          </a:p>
        </p:txBody>
      </p:sp>
      <p:pic>
        <p:nvPicPr>
          <p:cNvPr id="54" name="Imagem 53">
            <a:extLst>
              <a:ext uri="{FF2B5EF4-FFF2-40B4-BE49-F238E27FC236}">
                <a16:creationId xmlns:a16="http://schemas.microsoft.com/office/drawing/2014/main" xmlns="" id="{7E7812C0-73B7-CE6E-8E7E-B014A86AF6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665" y="5888736"/>
            <a:ext cx="649955" cy="900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6D547E5A-B085-41D7-51DD-47D16317E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818" cy="685799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6F6A33CA-4D8E-288D-4979-970A1F0700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95870" cy="5814715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xmlns="" id="{4E079B20-A440-4B88-4BEF-4FA784FD4F12}"/>
              </a:ext>
            </a:extLst>
          </p:cNvPr>
          <p:cNvSpPr/>
          <p:nvPr/>
        </p:nvSpPr>
        <p:spPr>
          <a:xfrm>
            <a:off x="2728535" y="522019"/>
            <a:ext cx="2938570" cy="3146611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27DC56D8-0E58-2F8A-8217-0272D0C40D9F}"/>
              </a:ext>
            </a:extLst>
          </p:cNvPr>
          <p:cNvSpPr txBox="1"/>
          <p:nvPr/>
        </p:nvSpPr>
        <p:spPr>
          <a:xfrm>
            <a:off x="3594846" y="1362637"/>
            <a:ext cx="7915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3500" b="1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76º Congresso Nacional de Botânica</a:t>
            </a:r>
          </a:p>
          <a:p>
            <a:pPr algn="l"/>
            <a:r>
              <a:rPr lang="pt-BR" sz="30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XV Encontro de Botânicos do Centro-Oeste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6B1CDA99-90E8-ED21-0ED6-DDB586C4AF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H="1">
            <a:off x="8409338" y="3075338"/>
            <a:ext cx="3693460" cy="387186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BE88DCD8-840A-0956-E4F5-DD97124F99A9}"/>
              </a:ext>
            </a:extLst>
          </p:cNvPr>
          <p:cNvSpPr txBox="1"/>
          <p:nvPr/>
        </p:nvSpPr>
        <p:spPr>
          <a:xfrm>
            <a:off x="4545104" y="3140826"/>
            <a:ext cx="6033252" cy="527804"/>
          </a:xfrm>
          <a:prstGeom prst="roundRect">
            <a:avLst/>
          </a:prstGeom>
          <a:solidFill>
            <a:srgbClr val="9CB57C"/>
          </a:solidFill>
          <a:ln>
            <a:solidFill>
              <a:srgbClr val="9CB57C"/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Valorização da Flora e da Funga do Brasil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3E4E0B56-7850-3847-BC0A-59FECE162237}"/>
              </a:ext>
            </a:extLst>
          </p:cNvPr>
          <p:cNvSpPr txBox="1"/>
          <p:nvPr/>
        </p:nvSpPr>
        <p:spPr>
          <a:xfrm>
            <a:off x="4643710" y="4135906"/>
            <a:ext cx="5853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a 16 de Outubro de 2026</a:t>
            </a:r>
          </a:p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Campo Grande, Mato Grosso do Sul, Brasil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A1EFAD82-1F28-2524-F4F2-EF54B6BFD0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3" y="5348736"/>
            <a:ext cx="1299211" cy="14400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5178005E-A35A-D9B2-F12F-1FD45391FD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023" y="5888736"/>
            <a:ext cx="1026402" cy="90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5B38BFE4-B175-A1FE-8151-80042B3A3C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t="16146" r="7162" b="15922"/>
          <a:stretch>
            <a:fillRect/>
          </a:stretch>
        </p:blipFill>
        <p:spPr>
          <a:xfrm>
            <a:off x="7356359" y="6028888"/>
            <a:ext cx="1092061" cy="61969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5360E31C-874E-A6B8-DDBD-B172F0A39F56}"/>
              </a:ext>
            </a:extLst>
          </p:cNvPr>
          <p:cNvSpPr txBox="1"/>
          <p:nvPr/>
        </p:nvSpPr>
        <p:spPr>
          <a:xfrm>
            <a:off x="54464" y="506506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Promotora: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71C05178-2AE7-E677-75F9-73D4C730CDE5}"/>
              </a:ext>
            </a:extLst>
          </p:cNvPr>
          <p:cNvSpPr txBox="1"/>
          <p:nvPr/>
        </p:nvSpPr>
        <p:spPr>
          <a:xfrm>
            <a:off x="5468370" y="5603972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Realizadora: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5C0DC12C-9BCE-9ADB-A0E5-F14392210E32}"/>
              </a:ext>
            </a:extLst>
          </p:cNvPr>
          <p:cNvSpPr txBox="1"/>
          <p:nvPr/>
        </p:nvSpPr>
        <p:spPr>
          <a:xfrm>
            <a:off x="7238341" y="5599172"/>
            <a:ext cx="2118937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 na organização: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xmlns="" id="{7A43BE82-F0BA-DA67-9917-31BDFCE2E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8185" y="6155282"/>
            <a:ext cx="1080000" cy="33252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28BAC6B1-9EDF-9CAB-BA37-B4C525A132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115" y="5832962"/>
            <a:ext cx="787912" cy="90000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80093568-413C-02B3-A4C9-CC667922833D}"/>
              </a:ext>
            </a:extLst>
          </p:cNvPr>
          <p:cNvSpPr txBox="1"/>
          <p:nvPr/>
        </p:nvSpPr>
        <p:spPr>
          <a:xfrm>
            <a:off x="9965692" y="5599172"/>
            <a:ext cx="831639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Apoio: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xmlns="" id="{1647C228-588F-4178-0EFF-BC5092474D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00" y="5888736"/>
            <a:ext cx="649955" cy="900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xmlns="" id="{B0353EDC-8474-E9FF-A40F-935510CEE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818" cy="6857999"/>
          </a:xfrm>
          <a:prstGeom prst="rect">
            <a:avLst/>
          </a:prstGeom>
        </p:spPr>
      </p:pic>
      <p:grpSp>
        <p:nvGrpSpPr>
          <p:cNvPr id="55" name="Agrupar 54">
            <a:extLst>
              <a:ext uri="{FF2B5EF4-FFF2-40B4-BE49-F238E27FC236}">
                <a16:creationId xmlns:a16="http://schemas.microsoft.com/office/drawing/2014/main" xmlns="" id="{4CAFFA00-9A2E-AC0E-9E2F-5CE5806DB7DD}"/>
              </a:ext>
            </a:extLst>
          </p:cNvPr>
          <p:cNvGrpSpPr/>
          <p:nvPr/>
        </p:nvGrpSpPr>
        <p:grpSpPr>
          <a:xfrm>
            <a:off x="0" y="0"/>
            <a:ext cx="5667105" cy="5814715"/>
            <a:chOff x="0" y="0"/>
            <a:chExt cx="5667105" cy="5814715"/>
          </a:xfrm>
        </p:grpSpPr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xmlns="" id="{C7909A50-8434-9881-4C9D-95D75704F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95870" cy="5814715"/>
            </a:xfrm>
            <a:prstGeom prst="rect">
              <a:avLst/>
            </a:prstGeom>
          </p:spPr>
        </p:pic>
        <p:sp>
          <p:nvSpPr>
            <p:cNvPr id="31" name="Elipse 30">
              <a:extLst>
                <a:ext uri="{FF2B5EF4-FFF2-40B4-BE49-F238E27FC236}">
                  <a16:creationId xmlns:a16="http://schemas.microsoft.com/office/drawing/2014/main" xmlns="" id="{93C54AAA-5393-E683-06DD-4968A2A8D2A1}"/>
                </a:ext>
              </a:extLst>
            </p:cNvPr>
            <p:cNvSpPr/>
            <p:nvPr/>
          </p:nvSpPr>
          <p:spPr>
            <a:xfrm>
              <a:off x="2728535" y="522019"/>
              <a:ext cx="2938570" cy="314661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softEdge rad="6350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xmlns="" id="{47931B93-1A46-DB83-E3DE-05A9C30121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H="1">
            <a:off x="8409338" y="3075338"/>
            <a:ext cx="3693460" cy="3871864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B8B1191A-E2FF-BF8A-339A-33BA869679BC}"/>
              </a:ext>
            </a:extLst>
          </p:cNvPr>
          <p:cNvSpPr txBox="1"/>
          <p:nvPr/>
        </p:nvSpPr>
        <p:spPr>
          <a:xfrm>
            <a:off x="4545104" y="3140826"/>
            <a:ext cx="6033252" cy="527804"/>
          </a:xfrm>
          <a:prstGeom prst="roundRect">
            <a:avLst/>
          </a:prstGeom>
          <a:solidFill>
            <a:srgbClr val="9CB57C"/>
          </a:solidFill>
          <a:ln>
            <a:solidFill>
              <a:srgbClr val="9CB57C"/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Valorização da Flora e da Funga do Brasil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xmlns="" id="{14FAA82E-4957-3A20-D328-560EDFA4914F}"/>
              </a:ext>
            </a:extLst>
          </p:cNvPr>
          <p:cNvSpPr txBox="1"/>
          <p:nvPr/>
        </p:nvSpPr>
        <p:spPr>
          <a:xfrm>
            <a:off x="4643710" y="4135906"/>
            <a:ext cx="5853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a 16 de Outubro de 2026</a:t>
            </a:r>
          </a:p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Campo Grande, Mato Grosso do Sul, Brasil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xmlns="" id="{1B2E66B2-B858-275C-4A72-8C61DFAD06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3" y="5348736"/>
            <a:ext cx="1299211" cy="1440000"/>
          </a:xfrm>
          <a:prstGeom prst="rect">
            <a:avLst/>
          </a:prstGeom>
          <a:effectLst>
            <a:glow rad="101600">
              <a:schemeClr val="bg1"/>
            </a:glow>
            <a:softEdge rad="12700"/>
          </a:effectLst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xmlns="" id="{21CD8376-15FD-B032-C915-14D2A21BB3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478" y="5867716"/>
            <a:ext cx="102640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xmlns="" id="{E324BC88-C1C8-AD7A-3400-56E56C6551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t="16146" r="7162" b="15922"/>
          <a:stretch>
            <a:fillRect/>
          </a:stretch>
        </p:blipFill>
        <p:spPr>
          <a:xfrm>
            <a:off x="9857814" y="6133988"/>
            <a:ext cx="1092061" cy="619696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xmlns="" id="{5B4DB386-1339-C729-36DC-48F90F49EEDC}"/>
              </a:ext>
            </a:extLst>
          </p:cNvPr>
          <p:cNvSpPr txBox="1"/>
          <p:nvPr/>
        </p:nvSpPr>
        <p:spPr>
          <a:xfrm>
            <a:off x="54464" y="506506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Promotora: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xmlns="" id="{7AD76510-2B78-0806-CCB5-C0B4F422374E}"/>
              </a:ext>
            </a:extLst>
          </p:cNvPr>
          <p:cNvSpPr txBox="1"/>
          <p:nvPr/>
        </p:nvSpPr>
        <p:spPr>
          <a:xfrm>
            <a:off x="2504461" y="5603972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Realizadora: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xmlns="" id="{116B6D0D-06F9-F919-5C32-8F6BD99A0899}"/>
              </a:ext>
            </a:extLst>
          </p:cNvPr>
          <p:cNvSpPr txBox="1"/>
          <p:nvPr/>
        </p:nvSpPr>
        <p:spPr>
          <a:xfrm>
            <a:off x="9739796" y="5588662"/>
            <a:ext cx="2118937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 na organização: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xmlns="" id="{ADE56CC9-060C-23B0-9DD6-4D8D53996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0149" y="6400438"/>
            <a:ext cx="1080000" cy="332524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xmlns="" id="{0337E8CB-5DB2-0C10-DA14-A45FE4D58E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22" y="5832962"/>
            <a:ext cx="78791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xmlns="" id="{E5A49792-5F6B-0ACA-BA78-81F8C7E80106}"/>
              </a:ext>
            </a:extLst>
          </p:cNvPr>
          <p:cNvSpPr txBox="1"/>
          <p:nvPr/>
        </p:nvSpPr>
        <p:spPr>
          <a:xfrm>
            <a:off x="4983799" y="5599172"/>
            <a:ext cx="831639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dirty="0"/>
              <a:t>Apoio: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xmlns="" id="{0CB3123D-00CD-21D6-BFE9-D9919D0877F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91" y="5930777"/>
            <a:ext cx="612000" cy="847443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xmlns="" id="{9E553DD9-3175-FD40-47EB-9FC13A7D4A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275" y="6018378"/>
            <a:ext cx="1080000" cy="813123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1CD810D1-15CD-C997-9227-C892730E871F}"/>
              </a:ext>
            </a:extLst>
          </p:cNvPr>
          <p:cNvSpPr txBox="1"/>
          <p:nvPr/>
        </p:nvSpPr>
        <p:spPr>
          <a:xfrm>
            <a:off x="3594846" y="1362637"/>
            <a:ext cx="7915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3500" b="1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76º Congresso Nacional de Botânica</a:t>
            </a:r>
          </a:p>
          <a:p>
            <a:pPr algn="l"/>
            <a:r>
              <a:rPr lang="pt-BR" sz="30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XV Encontro de Botânicos do Centro-Oeste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xmlns="" id="{A39BE4ED-CB2F-C955-89CF-458FE4D0C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818" cy="6857999"/>
          </a:xfrm>
          <a:prstGeom prst="rect">
            <a:avLst/>
          </a:prstGeom>
        </p:spPr>
      </p:pic>
      <p:grpSp>
        <p:nvGrpSpPr>
          <p:cNvPr id="56" name="Agrupar 55">
            <a:extLst>
              <a:ext uri="{FF2B5EF4-FFF2-40B4-BE49-F238E27FC236}">
                <a16:creationId xmlns:a16="http://schemas.microsoft.com/office/drawing/2014/main" xmlns="" id="{911D527B-F97E-1A92-B1E7-2FF1005E2F8E}"/>
              </a:ext>
            </a:extLst>
          </p:cNvPr>
          <p:cNvGrpSpPr/>
          <p:nvPr/>
        </p:nvGrpSpPr>
        <p:grpSpPr>
          <a:xfrm>
            <a:off x="0" y="0"/>
            <a:ext cx="5667105" cy="5814715"/>
            <a:chOff x="0" y="0"/>
            <a:chExt cx="5667105" cy="5814715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xmlns="" id="{E094ED5B-DF29-8F2A-B99E-7352034DF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95870" cy="5814715"/>
            </a:xfrm>
            <a:prstGeom prst="rect">
              <a:avLst/>
            </a:prstGeom>
          </p:spPr>
        </p:pic>
        <p:sp>
          <p:nvSpPr>
            <p:cNvPr id="58" name="Elipse 57">
              <a:extLst>
                <a:ext uri="{FF2B5EF4-FFF2-40B4-BE49-F238E27FC236}">
                  <a16:creationId xmlns:a16="http://schemas.microsoft.com/office/drawing/2014/main" xmlns="" id="{44863015-87FC-59A1-72E9-F8328BB49CB0}"/>
                </a:ext>
              </a:extLst>
            </p:cNvPr>
            <p:cNvSpPr/>
            <p:nvPr/>
          </p:nvSpPr>
          <p:spPr>
            <a:xfrm>
              <a:off x="2728535" y="522019"/>
              <a:ext cx="2938570" cy="314661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softEdge rad="6350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9" name="Imagem 58">
            <a:extLst>
              <a:ext uri="{FF2B5EF4-FFF2-40B4-BE49-F238E27FC236}">
                <a16:creationId xmlns:a16="http://schemas.microsoft.com/office/drawing/2014/main" xmlns="" id="{0213A712-8352-4021-94B3-B0BD5D4F4B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H="1">
            <a:off x="8409338" y="3075338"/>
            <a:ext cx="3693460" cy="3871864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xmlns="" id="{97391372-C1FD-3D13-8891-A4106EAB7ED4}"/>
              </a:ext>
            </a:extLst>
          </p:cNvPr>
          <p:cNvSpPr txBox="1"/>
          <p:nvPr/>
        </p:nvSpPr>
        <p:spPr>
          <a:xfrm>
            <a:off x="4545104" y="3140826"/>
            <a:ext cx="6033252" cy="527804"/>
          </a:xfrm>
          <a:prstGeom prst="roundRect">
            <a:avLst/>
          </a:prstGeom>
          <a:solidFill>
            <a:srgbClr val="9CB57C"/>
          </a:solidFill>
          <a:ln>
            <a:solidFill>
              <a:srgbClr val="9CB57C"/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Valorização da Flora e da Funga do Brasil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xmlns="" id="{7E67EF51-B1DE-44FB-CD86-E1C707B475E5}"/>
              </a:ext>
            </a:extLst>
          </p:cNvPr>
          <p:cNvSpPr txBox="1"/>
          <p:nvPr/>
        </p:nvSpPr>
        <p:spPr>
          <a:xfrm>
            <a:off x="4643710" y="4135906"/>
            <a:ext cx="5853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a 16 de Outubro de 2026</a:t>
            </a:r>
          </a:p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Campo Grande, Mato Grosso do Sul, Brasil</a:t>
            </a:r>
          </a:p>
        </p:txBody>
      </p:sp>
      <p:pic>
        <p:nvPicPr>
          <p:cNvPr id="62" name="Imagem 61">
            <a:extLst>
              <a:ext uri="{FF2B5EF4-FFF2-40B4-BE49-F238E27FC236}">
                <a16:creationId xmlns:a16="http://schemas.microsoft.com/office/drawing/2014/main" xmlns="" id="{72905322-B78C-7C11-986E-17DFD28AAA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2" y="5205299"/>
            <a:ext cx="1299211" cy="1440000"/>
          </a:xfrm>
          <a:prstGeom prst="rect">
            <a:avLst/>
          </a:prstGeom>
          <a:effectLst>
            <a:glow rad="101600">
              <a:schemeClr val="bg1"/>
            </a:glow>
            <a:softEdge rad="12700"/>
          </a:effectLst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xmlns="" id="{65656D02-6BFA-3908-237A-8F0E02F46B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53" y="5805652"/>
            <a:ext cx="102640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xmlns="" id="{C1265510-1A32-EB81-182A-E5CAFA6209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t="16146" r="7162" b="15922"/>
          <a:stretch>
            <a:fillRect/>
          </a:stretch>
        </p:blipFill>
        <p:spPr>
          <a:xfrm>
            <a:off x="9224571" y="6074599"/>
            <a:ext cx="1092061" cy="619696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xmlns="" id="{C195C84D-C371-0770-1616-86108F85C73E}"/>
              </a:ext>
            </a:extLst>
          </p:cNvPr>
          <p:cNvSpPr txBox="1"/>
          <p:nvPr/>
        </p:nvSpPr>
        <p:spPr>
          <a:xfrm>
            <a:off x="359263" y="486783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Promotora: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xmlns="" id="{AA3B2AD1-1A8C-F13F-0D88-2419739968A8}"/>
              </a:ext>
            </a:extLst>
          </p:cNvPr>
          <p:cNvSpPr txBox="1"/>
          <p:nvPr/>
        </p:nvSpPr>
        <p:spPr>
          <a:xfrm>
            <a:off x="2504461" y="539778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Realizadora:</a:t>
            </a: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xmlns="" id="{E7339762-FF6F-C80F-6536-9B5945D4C4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985" y="6283894"/>
            <a:ext cx="1169239" cy="36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xmlns="" id="{E096956A-FA08-F814-D436-FA055C3F41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73" y="5743317"/>
            <a:ext cx="78791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70" name="CaixaDeTexto 69">
            <a:extLst>
              <a:ext uri="{FF2B5EF4-FFF2-40B4-BE49-F238E27FC236}">
                <a16:creationId xmlns:a16="http://schemas.microsoft.com/office/drawing/2014/main" xmlns="" id="{5726830C-2B64-41D3-C7C5-8AD5B2507859}"/>
              </a:ext>
            </a:extLst>
          </p:cNvPr>
          <p:cNvSpPr txBox="1"/>
          <p:nvPr/>
        </p:nvSpPr>
        <p:spPr>
          <a:xfrm>
            <a:off x="4383161" y="5401943"/>
            <a:ext cx="831639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Apoio:</a:t>
            </a:r>
          </a:p>
        </p:txBody>
      </p:sp>
      <p:pic>
        <p:nvPicPr>
          <p:cNvPr id="71" name="Imagem 70">
            <a:extLst>
              <a:ext uri="{FF2B5EF4-FFF2-40B4-BE49-F238E27FC236}">
                <a16:creationId xmlns:a16="http://schemas.microsoft.com/office/drawing/2014/main" xmlns="" id="{5CB55704-2876-916F-8084-461FF7B4C5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91" y="5742513"/>
            <a:ext cx="649955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xmlns="" id="{5DE0A305-8299-B243-A039-BA6CF8F923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47" y="5946318"/>
            <a:ext cx="1080000" cy="813123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73" name="CaixaDeTexto 72">
            <a:extLst>
              <a:ext uri="{FF2B5EF4-FFF2-40B4-BE49-F238E27FC236}">
                <a16:creationId xmlns:a16="http://schemas.microsoft.com/office/drawing/2014/main" xmlns="" id="{5B33B751-7D3B-2D8D-2C64-A2D50B4270C7}"/>
              </a:ext>
            </a:extLst>
          </p:cNvPr>
          <p:cNvSpPr txBox="1"/>
          <p:nvPr/>
        </p:nvSpPr>
        <p:spPr>
          <a:xfrm>
            <a:off x="3594846" y="1362637"/>
            <a:ext cx="7915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3500" b="1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76º Congresso Nacional de Botânica</a:t>
            </a:r>
          </a:p>
          <a:p>
            <a:pPr algn="l"/>
            <a:r>
              <a:rPr lang="pt-BR" sz="30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XV Encontro de Botânicos do Centro-Oeste</a:t>
            </a:r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xmlns="" id="{C0E50299-CD2D-EC60-0976-DBA62622F1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818" cy="6857999"/>
          </a:xfrm>
          <a:prstGeom prst="rect">
            <a:avLst/>
          </a:prstGeom>
        </p:spPr>
      </p:pic>
      <p:grpSp>
        <p:nvGrpSpPr>
          <p:cNvPr id="74" name="Agrupar 73">
            <a:extLst>
              <a:ext uri="{FF2B5EF4-FFF2-40B4-BE49-F238E27FC236}">
                <a16:creationId xmlns:a16="http://schemas.microsoft.com/office/drawing/2014/main" xmlns="" id="{017ED2B9-A307-750A-213C-155C13590190}"/>
              </a:ext>
            </a:extLst>
          </p:cNvPr>
          <p:cNvGrpSpPr/>
          <p:nvPr userDrawn="1"/>
        </p:nvGrpSpPr>
        <p:grpSpPr>
          <a:xfrm>
            <a:off x="0" y="0"/>
            <a:ext cx="5667105" cy="5814715"/>
            <a:chOff x="0" y="0"/>
            <a:chExt cx="5667105" cy="5814715"/>
          </a:xfrm>
        </p:grpSpPr>
        <p:pic>
          <p:nvPicPr>
            <p:cNvPr id="75" name="Imagem 74">
              <a:extLst>
                <a:ext uri="{FF2B5EF4-FFF2-40B4-BE49-F238E27FC236}">
                  <a16:creationId xmlns:a16="http://schemas.microsoft.com/office/drawing/2014/main" xmlns="" id="{11076793-ADA4-F1E7-67E9-F2175BB4AB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095870" cy="5814715"/>
            </a:xfrm>
            <a:prstGeom prst="rect">
              <a:avLst/>
            </a:prstGeom>
          </p:spPr>
        </p:pic>
        <p:sp>
          <p:nvSpPr>
            <p:cNvPr id="76" name="Elipse 75">
              <a:extLst>
                <a:ext uri="{FF2B5EF4-FFF2-40B4-BE49-F238E27FC236}">
                  <a16:creationId xmlns:a16="http://schemas.microsoft.com/office/drawing/2014/main" xmlns="" id="{86666EC3-D305-0BE5-9876-CE04C39202F6}"/>
                </a:ext>
              </a:extLst>
            </p:cNvPr>
            <p:cNvSpPr/>
            <p:nvPr userDrawn="1"/>
          </p:nvSpPr>
          <p:spPr>
            <a:xfrm>
              <a:off x="2728535" y="522019"/>
              <a:ext cx="2938570" cy="314661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softEdge rad="6350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7" name="Imagem 76">
            <a:extLst>
              <a:ext uri="{FF2B5EF4-FFF2-40B4-BE49-F238E27FC236}">
                <a16:creationId xmlns:a16="http://schemas.microsoft.com/office/drawing/2014/main" xmlns="" id="{4A2911B7-C6EC-32C2-6B8D-C8E326903D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H="1">
            <a:off x="8409338" y="3075338"/>
            <a:ext cx="3693460" cy="3871864"/>
          </a:xfrm>
          <a:prstGeom prst="rect">
            <a:avLst/>
          </a:prstGeom>
        </p:spPr>
      </p:pic>
      <p:sp>
        <p:nvSpPr>
          <p:cNvPr id="78" name="CaixaDeTexto 77">
            <a:extLst>
              <a:ext uri="{FF2B5EF4-FFF2-40B4-BE49-F238E27FC236}">
                <a16:creationId xmlns:a16="http://schemas.microsoft.com/office/drawing/2014/main" xmlns="" id="{4BECFAFD-A1E1-251A-6813-E8BC3A5F400F}"/>
              </a:ext>
            </a:extLst>
          </p:cNvPr>
          <p:cNvSpPr txBox="1"/>
          <p:nvPr userDrawn="1"/>
        </p:nvSpPr>
        <p:spPr>
          <a:xfrm>
            <a:off x="4545104" y="3140826"/>
            <a:ext cx="6033252" cy="527804"/>
          </a:xfrm>
          <a:prstGeom prst="roundRect">
            <a:avLst/>
          </a:prstGeom>
          <a:solidFill>
            <a:srgbClr val="9CB57C"/>
          </a:solidFill>
          <a:ln>
            <a:solidFill>
              <a:srgbClr val="9CB57C"/>
            </a:solidFill>
          </a:ln>
        </p:spPr>
        <p:txBody>
          <a:bodyPr wrap="square" rtlCol="0">
            <a:spAutoFit/>
          </a:bodyPr>
          <a:lstStyle/>
          <a:p>
            <a:r>
              <a:rPr lang="pt-BR" sz="25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Valorização da Flora e da Funga do Brasil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xmlns="" id="{10DF0E73-5357-101F-C070-228C99EDD427}"/>
              </a:ext>
            </a:extLst>
          </p:cNvPr>
          <p:cNvSpPr txBox="1"/>
          <p:nvPr userDrawn="1"/>
        </p:nvSpPr>
        <p:spPr>
          <a:xfrm>
            <a:off x="4643710" y="4135906"/>
            <a:ext cx="5853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a 16 de Outubro de 2026</a:t>
            </a:r>
          </a:p>
          <a:p>
            <a:pPr algn="ctr"/>
            <a:r>
              <a:rPr lang="pt-BR" sz="24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Campo Grande, Mato Grosso do Sul, Brasil</a:t>
            </a:r>
          </a:p>
        </p:txBody>
      </p:sp>
      <p:pic>
        <p:nvPicPr>
          <p:cNvPr id="80" name="Imagem 79">
            <a:extLst>
              <a:ext uri="{FF2B5EF4-FFF2-40B4-BE49-F238E27FC236}">
                <a16:creationId xmlns:a16="http://schemas.microsoft.com/office/drawing/2014/main" xmlns="" id="{395E9452-0CA1-A38C-620A-7FF4192747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2" y="5205299"/>
            <a:ext cx="1299211" cy="1440000"/>
          </a:xfrm>
          <a:prstGeom prst="rect">
            <a:avLst/>
          </a:prstGeom>
          <a:effectLst>
            <a:glow rad="101600">
              <a:schemeClr val="bg1"/>
            </a:glow>
            <a:softEdge rad="12700"/>
          </a:effectLst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xmlns="" id="{C174E7D7-8677-9482-0DC7-A3EEBF0F0C7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53" y="5805652"/>
            <a:ext cx="102640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xmlns="" id="{770F5BD5-419A-F400-9AD3-0C6D12F40CC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t="16146" r="7162" b="15922"/>
          <a:stretch>
            <a:fillRect/>
          </a:stretch>
        </p:blipFill>
        <p:spPr>
          <a:xfrm>
            <a:off x="9224571" y="6074599"/>
            <a:ext cx="1092061" cy="619696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xmlns="" id="{FF6CED59-59FE-140F-83B2-BC772F57DCE4}"/>
              </a:ext>
            </a:extLst>
          </p:cNvPr>
          <p:cNvSpPr txBox="1"/>
          <p:nvPr userDrawn="1"/>
        </p:nvSpPr>
        <p:spPr>
          <a:xfrm>
            <a:off x="359263" y="486783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Promotora: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xmlns="" id="{41CFB8BE-F205-21F9-6651-E9FB8DDEB6BF}"/>
              </a:ext>
            </a:extLst>
          </p:cNvPr>
          <p:cNvSpPr txBox="1"/>
          <p:nvPr userDrawn="1"/>
        </p:nvSpPr>
        <p:spPr>
          <a:xfrm>
            <a:off x="2504461" y="5397780"/>
            <a:ext cx="1299211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Realizadora:</a:t>
            </a:r>
          </a:p>
        </p:txBody>
      </p:sp>
      <p:pic>
        <p:nvPicPr>
          <p:cNvPr id="85" name="Imagem 84">
            <a:extLst>
              <a:ext uri="{FF2B5EF4-FFF2-40B4-BE49-F238E27FC236}">
                <a16:creationId xmlns:a16="http://schemas.microsoft.com/office/drawing/2014/main" xmlns="" id="{1D64E36D-E311-613D-0205-BB01097EF5B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563985" y="6283894"/>
            <a:ext cx="1169239" cy="36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xmlns="" id="{0E05D244-A7B3-4101-DAFE-1709CA7D9F3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73" y="5743317"/>
            <a:ext cx="787912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87" name="CaixaDeTexto 86">
            <a:extLst>
              <a:ext uri="{FF2B5EF4-FFF2-40B4-BE49-F238E27FC236}">
                <a16:creationId xmlns:a16="http://schemas.microsoft.com/office/drawing/2014/main" xmlns="" id="{17F718DD-BDF1-8D0A-4578-312871E3A444}"/>
              </a:ext>
            </a:extLst>
          </p:cNvPr>
          <p:cNvSpPr txBox="1"/>
          <p:nvPr userDrawn="1"/>
        </p:nvSpPr>
        <p:spPr>
          <a:xfrm>
            <a:off x="4383161" y="5401943"/>
            <a:ext cx="831639" cy="33855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pt-BR" sz="1600" b="1" dirty="0"/>
              <a:t>Apoio:</a:t>
            </a:r>
          </a:p>
        </p:txBody>
      </p:sp>
      <p:pic>
        <p:nvPicPr>
          <p:cNvPr id="88" name="Imagem 87">
            <a:extLst>
              <a:ext uri="{FF2B5EF4-FFF2-40B4-BE49-F238E27FC236}">
                <a16:creationId xmlns:a16="http://schemas.microsoft.com/office/drawing/2014/main" xmlns="" id="{7D9DA840-9160-9C5A-A2AD-8F324C43DF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91" y="5742513"/>
            <a:ext cx="649955" cy="900000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xmlns="" id="{48447A7B-9C3A-7CBE-27CC-8AF0214E820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47" y="5946318"/>
            <a:ext cx="1080000" cy="813123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54969C01-008C-9E59-E061-7EA2FEF6FB58}"/>
              </a:ext>
            </a:extLst>
          </p:cNvPr>
          <p:cNvSpPr txBox="1"/>
          <p:nvPr userDrawn="1"/>
        </p:nvSpPr>
        <p:spPr>
          <a:xfrm>
            <a:off x="3594846" y="1362637"/>
            <a:ext cx="79158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3500" b="1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76º Congresso Nacional de Botânica</a:t>
            </a:r>
          </a:p>
          <a:p>
            <a:pPr algn="l"/>
            <a:r>
              <a:rPr lang="pt-BR" sz="3000" b="0" dirty="0">
                <a:solidFill>
                  <a:srgbClr val="1F3D1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&amp; XV Encontro de Botânicos do Centro-Oeste</a:t>
            </a:r>
          </a:p>
        </p:txBody>
      </p:sp>
    </p:spTree>
    <p:extLst>
      <p:ext uri="{BB962C8B-B14F-4D97-AF65-F5344CB8AC3E}">
        <p14:creationId xmlns:p14="http://schemas.microsoft.com/office/powerpoint/2010/main" val="351293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137E3E-1E04-FBB9-21B4-9582D8DE81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2" y="100939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277DBE1-AB1E-2D4B-96BE-684A19C143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2" y="348907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Nome do apresentador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32CD99C-D368-0464-0313-C57711AE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14166DA-0712-CBDE-836E-181CD0AE1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F800113-6941-F41E-4B5A-05BD83B34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552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32C600-1907-504A-392E-637353510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2E19C87-33B6-998C-68AC-11450EAAD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7FDD3F2-AE55-9412-516D-6B4DF5F2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BCCB3A5-FBB6-C42B-8A19-70217EAE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7869472-C0BD-1E25-3CAE-F1128EE6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36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E1C4CF5-63A3-004B-F7A4-53951033C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Título da seção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EF5E0AA-9E75-DE3B-91A9-A46EAA61F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6B9E1BE-28ED-D697-770D-F0ED20C24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A79F92E-1B33-7628-8717-5D139486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9A6E610-AA41-766B-1EB0-9BE273523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04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4612E3-205A-8343-9624-E9363B3F6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Título do Slide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25450E9-D2E7-671D-BB67-D9546705E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C7F3C9E9-1D69-C884-3D4E-333EAFE68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84ED03BD-3CC0-4B76-B468-2443D8E4A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774E929-523E-E677-7F54-8970E16E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A7572920-69F1-0B7F-6B83-7434BB8E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21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7B0C5DB-0355-A5AA-B862-85CD3617F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4F87C79-5F06-2196-FD38-05E1AC33A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D1B44218-1C65-0E0A-B544-D940EB1DF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B0C29EB8-3738-2768-BD30-83E5DD115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2118CE0E-0B88-03DE-F849-2F4A08A71F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FE2BBA3A-442B-0F77-11C8-8E050376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3010EEC8-E4AD-1D28-222D-65246277B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32B55C2E-0D7E-EAAA-A7D3-52147846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17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28CFA2-E26F-4247-BF2A-9D4C10B658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68BEF03D-963A-EA8C-F74C-0F6F2B2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B28AF14E-0A26-4385-970C-3552B16D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2CB15FE-497F-177D-4F09-A3984D0D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54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8449362F-0468-B315-A724-1E64E632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5712190C-7F81-B065-D7DD-EF3B7C77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7F7F98C-9496-A88F-8FC7-F603F876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18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F72E4F7-9BFA-9856-05BE-9EB746390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237EB3B-A2C7-9235-54C4-0A816E636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ED79FD0-DEFC-7C36-86F7-183C43D4E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100052A7-3CE4-F9CA-1EE9-0B620A28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58B5FB5-BE89-6835-3385-D69843AA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DFD00AC-1E53-5BBD-EB62-1DC6CBA2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09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D0B338-DD5A-4C77-7F27-FCFEC0D933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3A309737-8046-CDC2-3235-172A13FE8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7B425646-715C-0023-CF00-0AC35B2C6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369203CA-0F4A-F77D-959A-632019A3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656DC863-83EC-3CE9-19F9-A4DC73DC3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3A87D02C-4B48-C6FF-B11F-85BC0C85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09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1C54C9E-F323-CF05-9D2E-9A314E899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96638963-CE1F-E531-8A93-8A2709852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929CF8E0-B3F3-331D-990D-104A1AA3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44788E2-0D06-2099-52A7-5D1F6F41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C200BFC-706E-13A4-72E2-D1774393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6029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8587800-52ED-29F7-0F04-7A8743BC9B87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dirty="0"/>
              <a:t>Título do Slide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DF34959-F845-2B92-4259-B6C6A1B1F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28F60C8-B3C9-06CC-9F32-68D90D1A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5AF3DB5-BC03-A37B-A720-3A4C930A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4F13571-BBC4-9AC3-AD73-386FFF300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97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DF78E49-D0FC-C86C-0871-E89AB0F86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F818239-FDA6-17BD-6BD8-1429FD98B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0DB62-3E42-4172-BC8A-3A09E4AABEB4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7FD1359-EAB2-DC13-E341-CC70AA5BD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B692765-CB18-FE58-1D6B-85DFF83E3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46C24-DB28-4250-A6FD-29B90023B206}" type="slidenum">
              <a:rPr lang="pt-BR" smtClean="0"/>
              <a:t>‹nº›</a:t>
            </a:fld>
            <a:endParaRPr lang="pt-BR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xmlns="" id="{7EE97D5E-49B1-5200-F327-4D91725D59F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44829" cy="3612776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CF24134A-4431-8DCF-0E68-94F9E3BB2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F9C76">
              <a:alpha val="50000"/>
            </a:srgbClr>
          </a:solidFill>
          <a:effectLst>
            <a:softEdge rad="127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4D28351E-9372-6E22-41BB-46AA6E65A40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592389" y="4258390"/>
            <a:ext cx="2538305" cy="2660914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xmlns="" id="{8BAD44A9-E768-D000-F43F-A8FD4E79EB0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3" y="5445786"/>
            <a:ext cx="1136811" cy="1260000"/>
          </a:xfrm>
          <a:prstGeom prst="rect">
            <a:avLst/>
          </a:prstGeom>
          <a:effectLst>
            <a:glow rad="152400">
              <a:schemeClr val="bg1"/>
            </a:glow>
            <a:softEdge rad="12700"/>
          </a:effectLst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xmlns="" id="{8D4754B2-A141-065C-48E2-788D5C39AD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000" y="0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8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F3D1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F3D1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F3D1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F3D1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F3D1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F3D1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83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21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34EC18-0C68-997A-00C3-C4CD04886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9704A45-DD9F-61FA-3A2B-586E2B0416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24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DE51CF-3B3D-56FC-79C4-9B67241DC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22832E54-B851-B63B-B33B-585AF2DB8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315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D3AFC8F-78C9-6AA2-ACA3-2E714AED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B3451D0-B57F-CA3E-BD30-2B0C43B0E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194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99C3AF-EF28-1B29-A46C-29ED6840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0A3C6D5-AD5B-CC14-FE04-ED40266841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3C9671F3-4EC6-679F-AB76-2A91795D01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095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925032B-0595-D251-BC21-0548222E5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0E9AD27-6327-0DF6-78C5-743DE328B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BCFF7E0-0A38-B91A-6A96-A4354DD416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152B4B4D-139B-D09C-26A9-4426CCECE9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93ACEBF0-BAB2-1B86-37A7-48D8A39C270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67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29F7C3-F54D-E9A8-CB37-EB330F4D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486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553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D5CC60-C47D-647C-9EC8-329DFAD9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581D3D3-8B50-A3AE-94AB-EA2E77A82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84AFA3A-BFE4-EEB3-DB3D-D1A18CCF9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5121071"/>
      </p:ext>
    </p:extLst>
  </p:cSld>
  <p:clrMapOvr>
    <a:masterClrMapping/>
  </p:clrMapOvr>
</p:sld>
</file>

<file path=ppt/theme/theme1.xml><?xml version="1.0" encoding="utf-8"?>
<a:theme xmlns:a="http://schemas.openxmlformats.org/drawingml/2006/main" name="76CNBot_tema_1">
  <a:themeElements>
    <a:clrScheme name="76CNBot_1">
      <a:dk1>
        <a:srgbClr val="000000"/>
      </a:dk1>
      <a:lt1>
        <a:srgbClr val="FFFFFF"/>
      </a:lt1>
      <a:dk2>
        <a:srgbClr val="2F401F"/>
      </a:dk2>
      <a:lt2>
        <a:srgbClr val="F0F4EC"/>
      </a:lt2>
      <a:accent1>
        <a:srgbClr val="7B8F68"/>
      </a:accent1>
      <a:accent2>
        <a:srgbClr val="65437A"/>
      </a:accent2>
      <a:accent3>
        <a:srgbClr val="4A6DAB"/>
      </a:accent3>
      <a:accent4>
        <a:srgbClr val="B5C753"/>
      </a:accent4>
      <a:accent5>
        <a:srgbClr val="CABAE0"/>
      </a:accent5>
      <a:accent6>
        <a:srgbClr val="6B705C"/>
      </a:accent6>
      <a:hlink>
        <a:srgbClr val="00509E"/>
      </a:hlink>
      <a:folHlink>
        <a:srgbClr val="826A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6CNBot_tema_1" id="{46D981A2-7C3D-4A53-9EB6-88289C2D9E0C}" vid="{45A68FC9-43EF-4B8A-B131-D6E37D1BE3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76CNBot_tema_1</Template>
  <TotalTime>345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76CNBot_tema_1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Thomaz Sinani</dc:creator>
  <cp:lastModifiedBy>Conta da Microsoft</cp:lastModifiedBy>
  <cp:revision>32</cp:revision>
  <dcterms:created xsi:type="dcterms:W3CDTF">2026-09-20T14:52:15Z</dcterms:created>
  <dcterms:modified xsi:type="dcterms:W3CDTF">2026-10-01T17:25:16Z</dcterms:modified>
</cp:coreProperties>
</file>